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sldIdLst>
    <p:sldId id="256" r:id="rId2"/>
    <p:sldId id="261" r:id="rId3"/>
    <p:sldId id="260" r:id="rId4"/>
    <p:sldId id="258" r:id="rId5"/>
    <p:sldId id="262" r:id="rId6"/>
    <p:sldId id="257"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6"/>
    <p:restoredTop sz="94621"/>
  </p:normalViewPr>
  <p:slideViewPr>
    <p:cSldViewPr snapToGrid="0">
      <p:cViewPr varScale="1">
        <p:scale>
          <a:sx n="119" d="100"/>
          <a:sy n="119" d="100"/>
        </p:scale>
        <p:origin x="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A20BBEE-F49C-421E-8D69-01D678C2645F}" type="datetime1">
              <a:rPr lang="en-US" smtClean="0"/>
              <a:t>5/6/24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4796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C865A31-3E87-468A-B148-5C666447EC69}" type="datetime1">
              <a:rPr lang="en-US" smtClean="0"/>
              <a:t>5/6/24</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1115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3F7212-621B-48DA-ADA4-5ADD472264E8}" type="datetime1">
              <a:rPr lang="en-US" smtClean="0"/>
              <a:t>5/6/24</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39368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9D44673-3D7D-4DA4-8694-3884C26BCA78}" type="datetime1">
              <a:rPr lang="en-US" smtClean="0"/>
              <a:t>5/6/24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0479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40429FD-4554-41E0-B4CE-5E66F1069EE1}" type="datetime1">
              <a:rPr lang="en-US" smtClean="0"/>
              <a:t>5/6/24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246484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91B80AF1-98AE-4BE5-B730-B3F94EBFAF6B}" type="datetime1">
              <a:rPr lang="en-US" smtClean="0"/>
              <a:t>5/6/24</a:t>
            </a:fld>
            <a:endParaRPr lang="en-US"/>
          </a:p>
        </p:txBody>
      </p:sp>
      <p:sp>
        <p:nvSpPr>
          <p:cNvPr id="9" name="Footer Placeholder 8"/>
          <p:cNvSpPr>
            <a:spLocks noGrp="1"/>
          </p:cNvSpPr>
          <p:nvPr>
            <p:ph type="ftr" sz="quarter" idx="11"/>
          </p:nvPr>
        </p:nvSpPr>
        <p:spPr/>
        <p:txBody>
          <a:bodyPr/>
          <a:lstStyle/>
          <a:p>
            <a:r>
              <a:rPr lang="en-US"/>
              <a:t>Sample Footer Text</a:t>
            </a:r>
          </a:p>
        </p:txBody>
      </p:sp>
      <p:sp>
        <p:nvSpPr>
          <p:cNvPr id="10" name="Slide Number Placeholder 9"/>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810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02BD241F-3391-4EBE-A8C5-7CBF4570F37E}" type="datetime1">
              <a:rPr lang="en-US" smtClean="0"/>
              <a:t>5/6/24</a:t>
            </a:fld>
            <a:endParaRPr lang="en-US"/>
          </a:p>
        </p:txBody>
      </p:sp>
      <p:sp>
        <p:nvSpPr>
          <p:cNvPr id="11" name="Footer Placeholder 10"/>
          <p:cNvSpPr>
            <a:spLocks noGrp="1"/>
          </p:cNvSpPr>
          <p:nvPr>
            <p:ph type="ftr" sz="quarter" idx="11"/>
          </p:nvPr>
        </p:nvSpPr>
        <p:spPr/>
        <p:txBody>
          <a:bodyPr/>
          <a:lstStyle/>
          <a:p>
            <a:r>
              <a:rPr lang="en-US"/>
              <a:t>Sample Footer Text</a:t>
            </a:r>
          </a:p>
        </p:txBody>
      </p:sp>
      <p:sp>
        <p:nvSpPr>
          <p:cNvPr id="12" name="Slide Number Placeholder 11"/>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8219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F2ED5603-DD09-4201-9B85-01E017332964}" type="datetime1">
              <a:rPr lang="en-US" smtClean="0"/>
              <a:t>5/6/24</a:t>
            </a:fld>
            <a:endParaRPr lang="en-US"/>
          </a:p>
        </p:txBody>
      </p:sp>
      <p:sp>
        <p:nvSpPr>
          <p:cNvPr id="7" name="Footer Placeholder 6"/>
          <p:cNvSpPr>
            <a:spLocks noGrp="1"/>
          </p:cNvSpPr>
          <p:nvPr>
            <p:ph type="ftr" sz="quarter" idx="11"/>
          </p:nvPr>
        </p:nvSpPr>
        <p:spPr/>
        <p:txBody>
          <a:bodyPr/>
          <a:lstStyle/>
          <a:p>
            <a:r>
              <a:rPr lang="en-US"/>
              <a:t>Sample Footer Text</a:t>
            </a:r>
          </a:p>
        </p:txBody>
      </p:sp>
      <p:sp>
        <p:nvSpPr>
          <p:cNvPr id="8" name="Slide Number Placeholder 7"/>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30667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F763CD9-D698-4CA1-B27A-F3D4C2BCE197}" type="datetime1">
              <a:rPr lang="en-US" smtClean="0"/>
              <a:t>5/6/24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44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82C4FE42-FC27-4BF8-9CF6-3CCDE72249E1}" type="datetime1">
              <a:rPr lang="en-US" smtClean="0"/>
              <a:t>5/6/24</a:t>
            </a:fld>
            <a:endParaRPr lang="en-US"/>
          </a:p>
        </p:txBody>
      </p:sp>
      <p:sp>
        <p:nvSpPr>
          <p:cNvPr id="9" name="Footer Placeholder 8"/>
          <p:cNvSpPr>
            <a:spLocks noGrp="1"/>
          </p:cNvSpPr>
          <p:nvPr>
            <p:ph type="ftr" sz="quarter" idx="11"/>
          </p:nvPr>
        </p:nvSpPr>
        <p:spPr/>
        <p:txBody>
          <a:bodyPr/>
          <a:lstStyle/>
          <a:p>
            <a:r>
              <a:rPr lang="en-US"/>
              <a:t>Sample Footer Text</a:t>
            </a:r>
          </a:p>
        </p:txBody>
      </p:sp>
      <p:sp>
        <p:nvSpPr>
          <p:cNvPr id="10" name="Slide Number Placeholder 9"/>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70807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405C9139-9C44-484A-9C8C-A9A029484308}" type="datetime1">
              <a:rPr lang="en-US" smtClean="0"/>
              <a:t>5/6/24</a:t>
            </a:fld>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Sample Footer Text</a:t>
            </a:r>
          </a:p>
        </p:txBody>
      </p:sp>
      <p:sp>
        <p:nvSpPr>
          <p:cNvPr id="10" name="Slide Number Placeholder 9"/>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43968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BF3223F2-9184-454A-B4F4-C56DD77B6351}" type="datetime1">
              <a:rPr lang="en-US" smtClean="0"/>
              <a:t>5/6/24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83838401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DCCCDCCF-DDE7-4FF9-BA8E-DFD3AC93A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CBC9C4-91F3-CC37-EE7C-9BE41EA5D0E1}"/>
              </a:ext>
            </a:extLst>
          </p:cNvPr>
          <p:cNvPicPr>
            <a:picLocks noChangeAspect="1"/>
          </p:cNvPicPr>
          <p:nvPr/>
        </p:nvPicPr>
        <p:blipFill rotWithShape="1">
          <a:blip r:embed="rId2"/>
          <a:srcRect l="5673" r="5461"/>
          <a:stretch/>
        </p:blipFill>
        <p:spPr>
          <a:xfrm>
            <a:off x="20" y="1"/>
            <a:ext cx="12188932" cy="6858000"/>
          </a:xfrm>
          <a:prstGeom prst="rect">
            <a:avLst/>
          </a:prstGeom>
        </p:spPr>
      </p:pic>
      <p:sp>
        <p:nvSpPr>
          <p:cNvPr id="15" name="Rectangle 14">
            <a:extLst>
              <a:ext uri="{FF2B5EF4-FFF2-40B4-BE49-F238E27FC236}">
                <a16:creationId xmlns:a16="http://schemas.microsoft.com/office/drawing/2014/main" id="{C2352FE0-ACFA-479E-A574-CED1C035D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F263A2F-1A11-D52C-AB03-DA9E4B36DE6E}"/>
              </a:ext>
            </a:extLst>
          </p:cNvPr>
          <p:cNvSpPr>
            <a:spLocks noGrp="1"/>
          </p:cNvSpPr>
          <p:nvPr>
            <p:ph type="ctrTitle"/>
          </p:nvPr>
        </p:nvSpPr>
        <p:spPr>
          <a:xfrm>
            <a:off x="252919" y="1123837"/>
            <a:ext cx="2947482" cy="4601183"/>
          </a:xfrm>
        </p:spPr>
        <p:txBody>
          <a:bodyPr vert="horz" lIns="91440" tIns="45720" rIns="91440" bIns="45720" rtlCol="0" anchor="ctr">
            <a:normAutofit/>
          </a:bodyPr>
          <a:lstStyle/>
          <a:p>
            <a:r>
              <a:rPr lang="en-US" sz="3600" b="1" spc="-60" dirty="0">
                <a:latin typeface="Constantia" panose="02030602050306030303" pitchFamily="18" charset="0"/>
              </a:rPr>
              <a:t>NYC Healthcare</a:t>
            </a:r>
            <a:br>
              <a:rPr lang="en-US" sz="3600" b="1" spc="-60" dirty="0">
                <a:latin typeface="Constantia" panose="02030602050306030303" pitchFamily="18" charset="0"/>
              </a:rPr>
            </a:br>
            <a:r>
              <a:rPr lang="en-US" sz="3600" b="1" spc="-60" dirty="0">
                <a:latin typeface="Constantia" panose="02030602050306030303" pitchFamily="18" charset="0"/>
              </a:rPr>
              <a:t>Navigator</a:t>
            </a:r>
          </a:p>
        </p:txBody>
      </p:sp>
      <p:sp>
        <p:nvSpPr>
          <p:cNvPr id="17" name="Rectangle 16">
            <a:extLst>
              <a:ext uri="{FF2B5EF4-FFF2-40B4-BE49-F238E27FC236}">
                <a16:creationId xmlns:a16="http://schemas.microsoft.com/office/drawing/2014/main" id="{401F5979-1992-492E-ABBD-62EBC101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24C7221F-E89D-687E-CA3C-AFF8036ACFE4}"/>
              </a:ext>
            </a:extLst>
          </p:cNvPr>
          <p:cNvSpPr>
            <a:spLocks noGrp="1"/>
          </p:cNvSpPr>
          <p:nvPr>
            <p:ph type="subTitle" idx="1"/>
          </p:nvPr>
        </p:nvSpPr>
        <p:spPr>
          <a:xfrm>
            <a:off x="3869268" y="864108"/>
            <a:ext cx="7315200" cy="5120640"/>
          </a:xfrm>
        </p:spPr>
        <p:txBody>
          <a:bodyPr vert="horz" lIns="91440" tIns="45720" rIns="91440" bIns="45720" rtlCol="0" anchor="ctr">
            <a:normAutofit/>
          </a:bodyPr>
          <a:lstStyle/>
          <a:p>
            <a:pPr algn="ctr"/>
            <a:r>
              <a:rPr lang="en-US" b="1" dirty="0">
                <a:solidFill>
                  <a:schemeClr val="tx1">
                    <a:lumMod val="65000"/>
                    <a:lumOff val="35000"/>
                  </a:schemeClr>
                </a:solidFill>
                <a:latin typeface="Constantia" panose="02030602050306030303" pitchFamily="18" charset="0"/>
              </a:rPr>
              <a:t>Group-5</a:t>
            </a:r>
          </a:p>
          <a:p>
            <a:pPr algn="ctr"/>
            <a:r>
              <a:rPr lang="en-US" dirty="0">
                <a:solidFill>
                  <a:schemeClr val="tx1">
                    <a:lumMod val="65000"/>
                    <a:lumOff val="35000"/>
                  </a:schemeClr>
                </a:solidFill>
                <a:latin typeface="Constantia" panose="02030602050306030303" pitchFamily="18" charset="0"/>
              </a:rPr>
              <a:t>Ansuman Patnaik</a:t>
            </a:r>
          </a:p>
          <a:p>
            <a:pPr algn="ctr"/>
            <a:r>
              <a:rPr lang="en-US" dirty="0">
                <a:solidFill>
                  <a:schemeClr val="tx1">
                    <a:lumMod val="65000"/>
                    <a:lumOff val="35000"/>
                  </a:schemeClr>
                </a:solidFill>
                <a:latin typeface="Constantia" panose="02030602050306030303" pitchFamily="18" charset="0"/>
              </a:rPr>
              <a:t>Mridul Sankarakumar</a:t>
            </a:r>
          </a:p>
          <a:p>
            <a:pPr algn="ctr"/>
            <a:r>
              <a:rPr lang="en-US" dirty="0">
                <a:solidFill>
                  <a:schemeClr val="tx1">
                    <a:lumMod val="65000"/>
                    <a:lumOff val="35000"/>
                  </a:schemeClr>
                </a:solidFill>
                <a:latin typeface="Constantia" panose="02030602050306030303" pitchFamily="18" charset="0"/>
              </a:rPr>
              <a:t>Yashwant Sai</a:t>
            </a:r>
          </a:p>
        </p:txBody>
      </p:sp>
      <p:sp>
        <p:nvSpPr>
          <p:cNvPr id="19" name="Rectangle 18">
            <a:extLst>
              <a:ext uri="{FF2B5EF4-FFF2-40B4-BE49-F238E27FC236}">
                <a16:creationId xmlns:a16="http://schemas.microsoft.com/office/drawing/2014/main" id="{377CB93F-A0E2-4BBE-B2FC-E93932C7E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840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BEEDA39-4237-83EC-61AF-477E6E6884D5}"/>
              </a:ext>
            </a:extLst>
          </p:cNvPr>
          <p:cNvSpPr>
            <a:spLocks noGrp="1"/>
          </p:cNvSpPr>
          <p:nvPr>
            <p:ph type="title"/>
          </p:nvPr>
        </p:nvSpPr>
        <p:spPr>
          <a:xfrm>
            <a:off x="5451642" y="1123837"/>
            <a:ext cx="6451110" cy="666739"/>
          </a:xfrm>
        </p:spPr>
        <p:txBody>
          <a:bodyPr>
            <a:normAutofit/>
          </a:bodyPr>
          <a:lstStyle/>
          <a:p>
            <a:r>
              <a:rPr lang="en-US" b="1" dirty="0">
                <a:latin typeface="Constantia" panose="02030602050306030303" pitchFamily="18" charset="0"/>
              </a:rPr>
              <a:t>About this Project</a:t>
            </a:r>
          </a:p>
        </p:txBody>
      </p:sp>
      <p:sp>
        <p:nvSpPr>
          <p:cNvPr id="16" name="Rectangle 15">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Graphic 6" descr="Meeting">
            <a:extLst>
              <a:ext uri="{FF2B5EF4-FFF2-40B4-BE49-F238E27FC236}">
                <a16:creationId xmlns:a16="http://schemas.microsoft.com/office/drawing/2014/main" id="{605F7FAC-A6E9-E284-62CA-6FD5A28E04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771" y="1535135"/>
            <a:ext cx="3778286" cy="3778286"/>
          </a:xfrm>
          <a:prstGeom prst="rect">
            <a:avLst/>
          </a:prstGeom>
        </p:spPr>
      </p:pic>
      <p:sp>
        <p:nvSpPr>
          <p:cNvPr id="3" name="Content Placeholder 2">
            <a:extLst>
              <a:ext uri="{FF2B5EF4-FFF2-40B4-BE49-F238E27FC236}">
                <a16:creationId xmlns:a16="http://schemas.microsoft.com/office/drawing/2014/main" id="{F68891E8-74DF-134D-C818-3DA370E945A7}"/>
              </a:ext>
            </a:extLst>
          </p:cNvPr>
          <p:cNvSpPr>
            <a:spLocks noGrp="1"/>
          </p:cNvSpPr>
          <p:nvPr>
            <p:ph idx="1"/>
          </p:nvPr>
        </p:nvSpPr>
        <p:spPr>
          <a:xfrm>
            <a:off x="5451644" y="2095500"/>
            <a:ext cx="6451109" cy="3689481"/>
          </a:xfrm>
        </p:spPr>
        <p:txBody>
          <a:bodyPr anchor="t">
            <a:normAutofit lnSpcReduction="10000"/>
          </a:bodyPr>
          <a:lstStyle/>
          <a:p>
            <a:pPr>
              <a:lnSpc>
                <a:spcPct val="110000"/>
              </a:lnSpc>
            </a:pPr>
            <a:r>
              <a:rPr lang="en-IN" sz="1400" b="1" i="0" u="none" strike="noStrike" dirty="0">
                <a:solidFill>
                  <a:srgbClr val="FFFFFF"/>
                </a:solidFill>
                <a:effectLst/>
                <a:latin typeface="Constantia" panose="02030602050306030303" pitchFamily="18" charset="0"/>
              </a:rPr>
              <a:t>Objective</a:t>
            </a:r>
            <a:r>
              <a:rPr lang="en-IN" sz="1400" b="0" i="0" u="none" strike="noStrike" dirty="0">
                <a:solidFill>
                  <a:srgbClr val="FFFFFF"/>
                </a:solidFill>
                <a:effectLst/>
                <a:latin typeface="Constantia" panose="02030602050306030303" pitchFamily="18" charset="0"/>
              </a:rPr>
              <a:t>: To create a comprehensive dashboard for visualizing healthcare facilities in New York City to aid in decision-making, policy planning, and resource allocation.</a:t>
            </a:r>
          </a:p>
          <a:p>
            <a:pPr>
              <a:lnSpc>
                <a:spcPct val="110000"/>
              </a:lnSpc>
            </a:pPr>
            <a:r>
              <a:rPr lang="en-IN" sz="1400" b="1" i="0" u="none" strike="noStrike" dirty="0">
                <a:solidFill>
                  <a:srgbClr val="FFFFFF"/>
                </a:solidFill>
                <a:effectLst/>
                <a:latin typeface="Constantia" panose="02030602050306030303" pitchFamily="18" charset="0"/>
              </a:rPr>
              <a:t>Goals</a:t>
            </a:r>
            <a:r>
              <a:rPr lang="en-IN" sz="1400" b="0" i="0" u="none" strike="noStrike" dirty="0">
                <a:solidFill>
                  <a:srgbClr val="FFFFFF"/>
                </a:solidFill>
                <a:effectLst/>
                <a:latin typeface="Constantia" panose="02030602050306030303" pitchFamily="18" charset="0"/>
              </a:rPr>
              <a:t>:</a:t>
            </a:r>
          </a:p>
          <a:p>
            <a:pPr marL="742950" lvl="1" indent="-285750">
              <a:lnSpc>
                <a:spcPct val="110000"/>
              </a:lnSpc>
              <a:buClr>
                <a:schemeClr val="bg1"/>
              </a:buClr>
              <a:buFont typeface="Arial" panose="020B0604020202020204" pitchFamily="34" charset="0"/>
              <a:buChar char="•"/>
            </a:pPr>
            <a:r>
              <a:rPr lang="en-IN" sz="1400" b="0" i="0" u="none" strike="noStrike" dirty="0">
                <a:solidFill>
                  <a:srgbClr val="FFFFFF"/>
                </a:solidFill>
                <a:effectLst/>
                <a:latin typeface="Constantia" panose="02030602050306030303" pitchFamily="18" charset="0"/>
              </a:rPr>
              <a:t>Analyse ownership structures, identifying the predominant ownership types in healthcare.</a:t>
            </a:r>
          </a:p>
          <a:p>
            <a:pPr marL="742950" lvl="1" indent="-285750">
              <a:lnSpc>
                <a:spcPct val="110000"/>
              </a:lnSpc>
              <a:buClr>
                <a:schemeClr val="bg1"/>
              </a:buClr>
              <a:buFont typeface="Arial" panose="020B0604020202020204" pitchFamily="34" charset="0"/>
              <a:buChar char="•"/>
            </a:pPr>
            <a:r>
              <a:rPr lang="en-IN" sz="1400" b="0" i="0" u="none" strike="noStrike" dirty="0">
                <a:solidFill>
                  <a:srgbClr val="FFFFFF"/>
                </a:solidFill>
                <a:effectLst/>
                <a:latin typeface="Constantia" panose="02030602050306030303" pitchFamily="18" charset="0"/>
              </a:rPr>
              <a:t>Track facility growth over time to understand trends in healthcare infrastructure.</a:t>
            </a:r>
          </a:p>
          <a:p>
            <a:pPr marL="742950" lvl="1" indent="-285750">
              <a:lnSpc>
                <a:spcPct val="110000"/>
              </a:lnSpc>
              <a:buClr>
                <a:schemeClr val="bg1"/>
              </a:buClr>
              <a:buFont typeface="Arial" panose="020B0604020202020204" pitchFamily="34" charset="0"/>
              <a:buChar char="•"/>
            </a:pPr>
            <a:r>
              <a:rPr lang="en-IN" sz="1400" b="0" i="0" u="none" strike="noStrike" dirty="0">
                <a:solidFill>
                  <a:srgbClr val="FFFFFF"/>
                </a:solidFill>
                <a:effectLst/>
                <a:latin typeface="Constantia" panose="02030602050306030303" pitchFamily="18" charset="0"/>
              </a:rPr>
              <a:t>Assess geographic distribution to identify areas with high and low concentrations of healthcare facilities.</a:t>
            </a:r>
          </a:p>
          <a:p>
            <a:pPr marL="742950" lvl="1" indent="-285750">
              <a:lnSpc>
                <a:spcPct val="110000"/>
              </a:lnSpc>
              <a:buClr>
                <a:schemeClr val="bg1"/>
              </a:buClr>
              <a:buFont typeface="Arial" panose="020B0604020202020204" pitchFamily="34" charset="0"/>
              <a:buChar char="•"/>
            </a:pPr>
            <a:r>
              <a:rPr lang="en-IN" sz="1400" b="0" i="0" u="none" strike="noStrike" dirty="0">
                <a:solidFill>
                  <a:srgbClr val="FFFFFF"/>
                </a:solidFill>
                <a:effectLst/>
                <a:latin typeface="Constantia" panose="02030602050306030303" pitchFamily="18" charset="0"/>
              </a:rPr>
              <a:t>Reveal patterns and trends that might influence healthcare policies and strategies.</a:t>
            </a:r>
          </a:p>
          <a:p>
            <a:pPr marL="742950" lvl="1" indent="-285750">
              <a:lnSpc>
                <a:spcPct val="110000"/>
              </a:lnSpc>
              <a:buClr>
                <a:schemeClr val="bg1"/>
              </a:buClr>
              <a:buFont typeface="Arial" panose="020B0604020202020204" pitchFamily="34" charset="0"/>
              <a:buChar char="•"/>
            </a:pPr>
            <a:r>
              <a:rPr lang="en-IN" sz="1400" b="0" i="0" u="none" strike="noStrike" dirty="0">
                <a:solidFill>
                  <a:srgbClr val="FFFFFF"/>
                </a:solidFill>
                <a:effectLst/>
                <a:latin typeface="Constantia" panose="02030602050306030303" pitchFamily="18" charset="0"/>
              </a:rPr>
              <a:t>Support data-driven decisions for policymakers, healthcare strategists, and stakeholders.</a:t>
            </a:r>
          </a:p>
        </p:txBody>
      </p:sp>
      <p:pic>
        <p:nvPicPr>
          <p:cNvPr id="8" name="Picture 7" descr="A close-up of a logo&#10;&#10;Description automatically generated">
            <a:extLst>
              <a:ext uri="{FF2B5EF4-FFF2-40B4-BE49-F238E27FC236}">
                <a16:creationId xmlns:a16="http://schemas.microsoft.com/office/drawing/2014/main" id="{8FB33A82-A473-B760-80EF-721319437D11}"/>
              </a:ext>
            </a:extLst>
          </p:cNvPr>
          <p:cNvPicPr>
            <a:picLocks noChangeAspect="1"/>
          </p:cNvPicPr>
          <p:nvPr/>
        </p:nvPicPr>
        <p:blipFill>
          <a:blip r:embed="rId4"/>
          <a:stretch>
            <a:fillRect/>
          </a:stretch>
        </p:blipFill>
        <p:spPr>
          <a:xfrm>
            <a:off x="10109200" y="127000"/>
            <a:ext cx="1729318" cy="584199"/>
          </a:xfrm>
          <a:prstGeom prst="rect">
            <a:avLst/>
          </a:prstGeom>
        </p:spPr>
      </p:pic>
    </p:spTree>
    <p:extLst>
      <p:ext uri="{BB962C8B-B14F-4D97-AF65-F5344CB8AC3E}">
        <p14:creationId xmlns:p14="http://schemas.microsoft.com/office/powerpoint/2010/main" val="3454357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AAF82AF-8469-D205-F5AF-86AEED8FD3C0}"/>
              </a:ext>
            </a:extLst>
          </p:cNvPr>
          <p:cNvSpPr>
            <a:spLocks noGrp="1"/>
          </p:cNvSpPr>
          <p:nvPr>
            <p:ph type="title"/>
          </p:nvPr>
        </p:nvSpPr>
        <p:spPr>
          <a:xfrm>
            <a:off x="289248" y="1123837"/>
            <a:ext cx="6451110" cy="806563"/>
          </a:xfrm>
        </p:spPr>
        <p:txBody>
          <a:bodyPr>
            <a:normAutofit/>
          </a:bodyPr>
          <a:lstStyle/>
          <a:p>
            <a:r>
              <a:rPr lang="en-US" b="1" dirty="0">
                <a:latin typeface="Constantia" panose="02030602050306030303" pitchFamily="18" charset="0"/>
              </a:rPr>
              <a:t>Dataset Summary</a:t>
            </a:r>
          </a:p>
        </p:txBody>
      </p:sp>
      <p:sp>
        <p:nvSpPr>
          <p:cNvPr id="3" name="Content Placeholder 2">
            <a:extLst>
              <a:ext uri="{FF2B5EF4-FFF2-40B4-BE49-F238E27FC236}">
                <a16:creationId xmlns:a16="http://schemas.microsoft.com/office/drawing/2014/main" id="{451D39EB-71CF-DE6D-A12E-6B326239D334}"/>
              </a:ext>
            </a:extLst>
          </p:cNvPr>
          <p:cNvSpPr>
            <a:spLocks noGrp="1"/>
          </p:cNvSpPr>
          <p:nvPr>
            <p:ph idx="1"/>
          </p:nvPr>
        </p:nvSpPr>
        <p:spPr>
          <a:xfrm>
            <a:off x="289248" y="2133600"/>
            <a:ext cx="6451109" cy="3651381"/>
          </a:xfrm>
        </p:spPr>
        <p:txBody>
          <a:bodyPr anchor="t">
            <a:normAutofit/>
          </a:bodyPr>
          <a:lstStyle/>
          <a:p>
            <a:pPr>
              <a:buClr>
                <a:schemeClr val="bg1"/>
              </a:buClr>
            </a:pPr>
            <a:r>
              <a:rPr lang="en-IN" sz="1200" b="1" i="0" u="none" strike="noStrike">
                <a:solidFill>
                  <a:srgbClr val="FFFFFF"/>
                </a:solidFill>
                <a:effectLst/>
                <a:latin typeface="Constantia" panose="02030602050306030303" pitchFamily="18" charset="0"/>
              </a:rPr>
              <a:t>Dataset Source</a:t>
            </a:r>
            <a:r>
              <a:rPr lang="en-IN" sz="1200" b="0" i="0" u="none" strike="noStrike">
                <a:solidFill>
                  <a:srgbClr val="FFFFFF"/>
                </a:solidFill>
                <a:effectLst/>
                <a:latin typeface="Constantia" panose="02030602050306030303" pitchFamily="18" charset="0"/>
              </a:rPr>
              <a:t>: New York State Department of Health</a:t>
            </a:r>
          </a:p>
          <a:p>
            <a:pPr>
              <a:buClr>
                <a:schemeClr val="bg1"/>
              </a:buClr>
            </a:pPr>
            <a:r>
              <a:rPr lang="en-IN" sz="1200" b="1" i="0" u="none" strike="noStrike">
                <a:solidFill>
                  <a:srgbClr val="FFFFFF"/>
                </a:solidFill>
                <a:effectLst/>
                <a:latin typeface="Constantia" panose="02030602050306030303" pitchFamily="18" charset="0"/>
              </a:rPr>
              <a:t>Focus</a:t>
            </a:r>
            <a:r>
              <a:rPr lang="en-IN" sz="1200" b="0" i="0" u="none" strike="noStrike">
                <a:solidFill>
                  <a:srgbClr val="FFFFFF"/>
                </a:solidFill>
                <a:effectLst/>
                <a:latin typeface="Constantia" panose="02030602050306030303" pitchFamily="18" charset="0"/>
              </a:rPr>
              <a:t>: Article 28, 36, 40, and 7 healthcare facilities and programs, emphasizing hospitals and hospital extension clinics.</a:t>
            </a:r>
          </a:p>
          <a:p>
            <a:pPr>
              <a:buClr>
                <a:schemeClr val="bg1"/>
              </a:buClr>
            </a:pPr>
            <a:r>
              <a:rPr lang="en-IN" sz="1200" b="1" i="0" u="none" strike="noStrike">
                <a:solidFill>
                  <a:srgbClr val="FFFFFF"/>
                </a:solidFill>
                <a:effectLst/>
                <a:latin typeface="Constantia" panose="02030602050306030303" pitchFamily="18" charset="0"/>
              </a:rPr>
              <a:t>Dataset Characteristics</a:t>
            </a:r>
            <a:r>
              <a:rPr lang="en-IN" sz="1200" b="0" i="0" u="none" strike="noStrike">
                <a:solidFill>
                  <a:srgbClr val="FFFFFF"/>
                </a:solidFill>
                <a:effectLst/>
                <a:latin typeface="Constantia" panose="02030602050306030303" pitchFamily="18" charset="0"/>
              </a:rPr>
              <a:t>:</a:t>
            </a:r>
          </a:p>
          <a:p>
            <a:pPr marL="742950" lvl="1" indent="-285750">
              <a:buClr>
                <a:schemeClr val="bg1"/>
              </a:buClr>
              <a:buFont typeface="Arial" panose="020B0604020202020204" pitchFamily="34" charset="0"/>
              <a:buChar char="•"/>
            </a:pPr>
            <a:r>
              <a:rPr lang="en-IN" sz="1200" b="1" i="0" u="none" strike="noStrike">
                <a:solidFill>
                  <a:srgbClr val="FFFFFF"/>
                </a:solidFill>
                <a:effectLst/>
                <a:latin typeface="Constantia" panose="02030602050306030303" pitchFamily="18" charset="0"/>
              </a:rPr>
              <a:t>Total Rows</a:t>
            </a:r>
            <a:r>
              <a:rPr lang="en-IN" sz="1200" b="0" i="0" u="none" strike="noStrike">
                <a:solidFill>
                  <a:srgbClr val="FFFFFF"/>
                </a:solidFill>
                <a:effectLst/>
                <a:latin typeface="Constantia" panose="02030602050306030303" pitchFamily="18" charset="0"/>
              </a:rPr>
              <a:t>: 6,149 Facilities</a:t>
            </a:r>
          </a:p>
          <a:p>
            <a:pPr marL="742950" lvl="1" indent="-285750">
              <a:buClr>
                <a:schemeClr val="bg1"/>
              </a:buClr>
              <a:buFont typeface="Arial" panose="020B0604020202020204" pitchFamily="34" charset="0"/>
              <a:buChar char="•"/>
            </a:pPr>
            <a:r>
              <a:rPr lang="en-IN" sz="1200" b="1" i="0" u="none" strike="noStrike">
                <a:solidFill>
                  <a:srgbClr val="FFFFFF"/>
                </a:solidFill>
                <a:effectLst/>
                <a:latin typeface="Constantia" panose="02030602050306030303" pitchFamily="18" charset="0"/>
              </a:rPr>
              <a:t>Total Columns</a:t>
            </a:r>
            <a:r>
              <a:rPr lang="en-IN" sz="1200" b="0" i="0" u="none" strike="noStrike">
                <a:solidFill>
                  <a:srgbClr val="FFFFFF"/>
                </a:solidFill>
                <a:effectLst/>
                <a:latin typeface="Constantia" panose="02030602050306030303" pitchFamily="18" charset="0"/>
              </a:rPr>
              <a:t>: 36 detailed columns including Facility ID, Facility Name, Address, and Facility Type, </a:t>
            </a:r>
            <a:r>
              <a:rPr lang="en-IN" sz="1200">
                <a:solidFill>
                  <a:srgbClr val="FFFFFF"/>
                </a:solidFill>
                <a:latin typeface="Constantia" panose="02030602050306030303" pitchFamily="18" charset="0"/>
              </a:rPr>
              <a:t>based on ownership types, </a:t>
            </a:r>
            <a:r>
              <a:rPr lang="en-IN" sz="1200" b="0" i="0" u="none" strike="noStrike">
                <a:solidFill>
                  <a:srgbClr val="FFFFFF"/>
                </a:solidFill>
                <a:effectLst/>
                <a:latin typeface="Constantia" panose="02030602050306030303" pitchFamily="18" charset="0"/>
              </a:rPr>
              <a:t>among others.</a:t>
            </a:r>
          </a:p>
          <a:p>
            <a:pPr>
              <a:buClr>
                <a:schemeClr val="bg1"/>
              </a:buClr>
            </a:pPr>
            <a:r>
              <a:rPr lang="en-IN" sz="1200" b="1" i="0" u="none" strike="noStrike">
                <a:solidFill>
                  <a:srgbClr val="FFFFFF"/>
                </a:solidFill>
                <a:effectLst/>
                <a:latin typeface="Constantia" panose="02030602050306030303" pitchFamily="18" charset="0"/>
              </a:rPr>
              <a:t>Dataset Utility</a:t>
            </a:r>
            <a:r>
              <a:rPr lang="en-IN" sz="1200" b="0" i="0" u="none" strike="noStrike">
                <a:solidFill>
                  <a:srgbClr val="FFFFFF"/>
                </a:solidFill>
                <a:effectLst/>
                <a:latin typeface="Constantia" panose="02030602050306030303" pitchFamily="18" charset="0"/>
              </a:rPr>
              <a:t>:</a:t>
            </a:r>
          </a:p>
          <a:p>
            <a:pPr marL="742950" lvl="1" indent="-285750">
              <a:buClr>
                <a:schemeClr val="bg1"/>
              </a:buClr>
              <a:buFont typeface="Arial" panose="020B0604020202020204" pitchFamily="34" charset="0"/>
              <a:buChar char="•"/>
            </a:pPr>
            <a:r>
              <a:rPr lang="en-IN" sz="1200" b="0" i="0" u="none" strike="noStrike">
                <a:solidFill>
                  <a:srgbClr val="FFFFFF"/>
                </a:solidFill>
                <a:effectLst/>
                <a:latin typeface="Constantia" panose="02030602050306030303" pitchFamily="18" charset="0"/>
              </a:rPr>
              <a:t>A crucial resource for understanding healthcare facility distribution across New York State.</a:t>
            </a:r>
          </a:p>
          <a:p>
            <a:pPr marL="742950" lvl="1" indent="-285750">
              <a:buClr>
                <a:schemeClr val="bg1"/>
              </a:buClr>
              <a:buFont typeface="Arial" panose="020B0604020202020204" pitchFamily="34" charset="0"/>
              <a:buChar char="•"/>
            </a:pPr>
            <a:r>
              <a:rPr lang="en-IN" sz="1200" b="0" i="0" u="none" strike="noStrike">
                <a:solidFill>
                  <a:srgbClr val="FFFFFF"/>
                </a:solidFill>
                <a:effectLst/>
                <a:latin typeface="Constantia" panose="02030602050306030303" pitchFamily="18" charset="0"/>
              </a:rPr>
              <a:t>Helps stakeholders gain insights into the healthcare infrastructure, supporting data-driven decision-making.</a:t>
            </a:r>
          </a:p>
          <a:p>
            <a:pPr>
              <a:buClr>
                <a:schemeClr val="bg1"/>
              </a:buClr>
            </a:pPr>
            <a:r>
              <a:rPr lang="en-IN" sz="1200" b="1" i="0" u="none" strike="noStrike">
                <a:solidFill>
                  <a:srgbClr val="FFFFFF"/>
                </a:solidFill>
                <a:effectLst/>
                <a:latin typeface="Constantia" panose="02030602050306030303" pitchFamily="18" charset="0"/>
              </a:rPr>
              <a:t>Applications</a:t>
            </a:r>
            <a:r>
              <a:rPr lang="en-IN" sz="1200" b="0" i="0" u="none" strike="noStrike">
                <a:solidFill>
                  <a:srgbClr val="FFFFFF"/>
                </a:solidFill>
                <a:effectLst/>
                <a:latin typeface="Constantia" panose="02030602050306030303" pitchFamily="18" charset="0"/>
              </a:rPr>
              <a:t>:</a:t>
            </a:r>
          </a:p>
          <a:p>
            <a:pPr marL="742950" lvl="1" indent="-285750">
              <a:buClr>
                <a:schemeClr val="bg1"/>
              </a:buClr>
              <a:buFont typeface="Arial" panose="020B0604020202020204" pitchFamily="34" charset="0"/>
              <a:buChar char="•"/>
            </a:pPr>
            <a:r>
              <a:rPr lang="en-IN" sz="1200" b="0" i="0" u="none" strike="noStrike">
                <a:solidFill>
                  <a:srgbClr val="FFFFFF"/>
                </a:solidFill>
                <a:effectLst/>
                <a:latin typeface="Constantia" panose="02030602050306030303" pitchFamily="18" charset="0"/>
              </a:rPr>
              <a:t>Identifying gaps in healthcare services.</a:t>
            </a:r>
          </a:p>
          <a:p>
            <a:pPr marL="742950" lvl="1" indent="-285750">
              <a:buClr>
                <a:schemeClr val="bg1"/>
              </a:buClr>
              <a:buFont typeface="Arial" panose="020B0604020202020204" pitchFamily="34" charset="0"/>
              <a:buChar char="•"/>
            </a:pPr>
            <a:r>
              <a:rPr lang="en-IN" sz="1200" b="0" i="0" u="none" strike="noStrike">
                <a:solidFill>
                  <a:srgbClr val="FFFFFF"/>
                </a:solidFill>
                <a:effectLst/>
                <a:latin typeface="Constantia" panose="02030602050306030303" pitchFamily="18" charset="0"/>
              </a:rPr>
              <a:t>Guiding healthcare service distribution and policy development.</a:t>
            </a:r>
            <a:endParaRPr lang="en-IN" sz="1200" b="0" i="0" u="none" strike="noStrike" dirty="0">
              <a:solidFill>
                <a:srgbClr val="FFFFFF"/>
              </a:solidFill>
              <a:effectLst/>
              <a:latin typeface="Constantia" panose="02030602050306030303" pitchFamily="18" charset="0"/>
            </a:endParaRPr>
          </a:p>
        </p:txBody>
      </p:sp>
      <p:pic>
        <p:nvPicPr>
          <p:cNvPr id="7" name="Graphic 6" descr="Doctor">
            <a:extLst>
              <a:ext uri="{FF2B5EF4-FFF2-40B4-BE49-F238E27FC236}">
                <a16:creationId xmlns:a16="http://schemas.microsoft.com/office/drawing/2014/main" id="{62CDED41-2650-28FE-C858-ABED1DC887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944" y="1535135"/>
            <a:ext cx="3778286" cy="3778286"/>
          </a:xfrm>
          <a:prstGeom prst="rect">
            <a:avLst/>
          </a:prstGeom>
        </p:spPr>
      </p:pic>
      <p:sp>
        <p:nvSpPr>
          <p:cNvPr id="25" name="Rectangle 24">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descr="A close-up of a logo&#10;&#10;Description automatically generated">
            <a:extLst>
              <a:ext uri="{FF2B5EF4-FFF2-40B4-BE49-F238E27FC236}">
                <a16:creationId xmlns:a16="http://schemas.microsoft.com/office/drawing/2014/main" id="{23D0FA94-E997-CAC2-ED59-3B9436ABEE08}"/>
              </a:ext>
            </a:extLst>
          </p:cNvPr>
          <p:cNvPicPr>
            <a:picLocks noChangeAspect="1"/>
          </p:cNvPicPr>
          <p:nvPr/>
        </p:nvPicPr>
        <p:blipFill>
          <a:blip r:embed="rId4"/>
          <a:stretch>
            <a:fillRect/>
          </a:stretch>
        </p:blipFill>
        <p:spPr>
          <a:xfrm>
            <a:off x="10109200" y="127000"/>
            <a:ext cx="1729318" cy="584199"/>
          </a:xfrm>
          <a:prstGeom prst="rect">
            <a:avLst/>
          </a:prstGeom>
        </p:spPr>
      </p:pic>
    </p:spTree>
    <p:extLst>
      <p:ext uri="{BB962C8B-B14F-4D97-AF65-F5344CB8AC3E}">
        <p14:creationId xmlns:p14="http://schemas.microsoft.com/office/powerpoint/2010/main" val="1612630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A7D274E-7081-256C-68F6-E808DE9ADF68}"/>
              </a:ext>
            </a:extLst>
          </p:cNvPr>
          <p:cNvSpPr>
            <a:spLocks noGrp="1"/>
          </p:cNvSpPr>
          <p:nvPr>
            <p:ph type="title"/>
          </p:nvPr>
        </p:nvSpPr>
        <p:spPr>
          <a:xfrm>
            <a:off x="5451642" y="1123837"/>
            <a:ext cx="6451110" cy="1255469"/>
          </a:xfrm>
        </p:spPr>
        <p:txBody>
          <a:bodyPr>
            <a:normAutofit/>
          </a:bodyPr>
          <a:lstStyle/>
          <a:p>
            <a:r>
              <a:rPr lang="en-US" b="1" dirty="0">
                <a:latin typeface="Constantia" panose="02030602050306030303" pitchFamily="18" charset="0"/>
              </a:rPr>
              <a:t>Project Sponsor</a:t>
            </a:r>
            <a:endParaRPr lang="en-IN" b="1" dirty="0">
              <a:latin typeface="Constantia" panose="02030602050306030303" pitchFamily="18" charset="0"/>
            </a:endParaRPr>
          </a:p>
        </p:txBody>
      </p:sp>
      <p:sp>
        <p:nvSpPr>
          <p:cNvPr id="17" name="Rectangle 16">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938CFADC-37DE-8DBA-7825-965F6F8E3CBA}"/>
              </a:ext>
            </a:extLst>
          </p:cNvPr>
          <p:cNvPicPr>
            <a:picLocks noChangeAspect="1"/>
          </p:cNvPicPr>
          <p:nvPr/>
        </p:nvPicPr>
        <p:blipFill rotWithShape="1">
          <a:blip r:embed="rId2">
            <a:extLst>
              <a:ext uri="{28A0092B-C50C-407E-A947-70E740481C1C}">
                <a14:useLocalDpi xmlns:a14="http://schemas.microsoft.com/office/drawing/2010/main" val="0"/>
              </a:ext>
            </a:extLst>
          </a:blip>
          <a:srcRect l="15500" r="18002" b="2"/>
          <a:stretch/>
        </p:blipFill>
        <p:spPr>
          <a:xfrm>
            <a:off x="860771" y="1535116"/>
            <a:ext cx="3778286" cy="3778324"/>
          </a:xfrm>
          <a:prstGeom prst="rect">
            <a:avLst/>
          </a:prstGeom>
        </p:spPr>
      </p:pic>
      <p:sp>
        <p:nvSpPr>
          <p:cNvPr id="8" name="Content Placeholder 7">
            <a:extLst>
              <a:ext uri="{FF2B5EF4-FFF2-40B4-BE49-F238E27FC236}">
                <a16:creationId xmlns:a16="http://schemas.microsoft.com/office/drawing/2014/main" id="{E67C2649-56E1-513D-6A99-A0BA8FA548E5}"/>
              </a:ext>
            </a:extLst>
          </p:cNvPr>
          <p:cNvSpPr>
            <a:spLocks noGrp="1"/>
          </p:cNvSpPr>
          <p:nvPr>
            <p:ph idx="1"/>
          </p:nvPr>
        </p:nvSpPr>
        <p:spPr>
          <a:xfrm>
            <a:off x="5451644" y="2510395"/>
            <a:ext cx="6451109" cy="3274586"/>
          </a:xfrm>
        </p:spPr>
        <p:txBody>
          <a:bodyPr anchor="t">
            <a:normAutofit/>
          </a:bodyPr>
          <a:lstStyle/>
          <a:p>
            <a:r>
              <a:rPr lang="en-US" b="1" kern="100">
                <a:solidFill>
                  <a:srgbClr val="FFFFFF"/>
                </a:solidFill>
                <a:latin typeface="Constantia" panose="02030602050306030303" pitchFamily="18" charset="0"/>
                <a:ea typeface="Calibri" panose="020F0502020204030204" pitchFamily="34" charset="0"/>
              </a:rPr>
              <a:t>Name of the Sponsor</a:t>
            </a:r>
            <a:r>
              <a:rPr lang="en-US" kern="100">
                <a:solidFill>
                  <a:srgbClr val="FFFFFF"/>
                </a:solidFill>
                <a:latin typeface="Constantia" panose="02030602050306030303" pitchFamily="18" charset="0"/>
                <a:ea typeface="Calibri" panose="020F0502020204030204" pitchFamily="34" charset="0"/>
              </a:rPr>
              <a:t>: </a:t>
            </a:r>
            <a:r>
              <a:rPr lang="en-US" kern="100">
                <a:solidFill>
                  <a:srgbClr val="FFFFFF"/>
                </a:solidFill>
                <a:effectLst/>
                <a:latin typeface="Constantia" panose="02030602050306030303" pitchFamily="18" charset="0"/>
                <a:ea typeface="Calibri" panose="020F0502020204030204" pitchFamily="34" charset="0"/>
              </a:rPr>
              <a:t>Olivia Mitchell</a:t>
            </a:r>
            <a:endParaRPr lang="en-IN" kern="100">
              <a:solidFill>
                <a:srgbClr val="FFFFFF"/>
              </a:solidFill>
              <a:effectLst/>
              <a:latin typeface="Constantia" panose="02030602050306030303" pitchFamily="18" charset="0"/>
              <a:ea typeface="Calibri" panose="020F0502020204030204" pitchFamily="34" charset="0"/>
            </a:endParaRPr>
          </a:p>
          <a:p>
            <a:r>
              <a:rPr lang="en-US" b="1" kern="100">
                <a:solidFill>
                  <a:srgbClr val="FFFFFF"/>
                </a:solidFill>
                <a:latin typeface="Constantia" panose="02030602050306030303" pitchFamily="18" charset="0"/>
                <a:ea typeface="Calibri" panose="020F0502020204030204" pitchFamily="34" charset="0"/>
              </a:rPr>
              <a:t>Organization of the Sponsor</a:t>
            </a:r>
            <a:r>
              <a:rPr lang="en-US" kern="100">
                <a:solidFill>
                  <a:srgbClr val="FFFFFF"/>
                </a:solidFill>
                <a:latin typeface="Constantia" panose="02030602050306030303" pitchFamily="18" charset="0"/>
                <a:ea typeface="Calibri" panose="020F0502020204030204" pitchFamily="34" charset="0"/>
              </a:rPr>
              <a:t>: </a:t>
            </a:r>
            <a:r>
              <a:rPr lang="en-US">
                <a:solidFill>
                  <a:srgbClr val="FFFFFF"/>
                </a:solidFill>
                <a:effectLst/>
                <a:latin typeface="Constantia" panose="02030602050306030303" pitchFamily="18" charset="0"/>
                <a:ea typeface="Calibri" panose="020F0502020204030204" pitchFamily="34" charset="0"/>
              </a:rPr>
              <a:t>Healthcare Innovation Corporation</a:t>
            </a:r>
          </a:p>
          <a:p>
            <a:r>
              <a:rPr lang="en-US" b="1" kern="100">
                <a:solidFill>
                  <a:srgbClr val="FFFFFF"/>
                </a:solidFill>
                <a:effectLst/>
                <a:latin typeface="Constantia" panose="02030602050306030303" pitchFamily="18" charset="0"/>
                <a:ea typeface="Calibri" panose="020F0502020204030204" pitchFamily="34" charset="0"/>
              </a:rPr>
              <a:t>Olivia Mitchell</a:t>
            </a:r>
            <a:r>
              <a:rPr lang="en-US" kern="100">
                <a:solidFill>
                  <a:srgbClr val="FFFFFF"/>
                </a:solidFill>
                <a:effectLst/>
                <a:latin typeface="Constantia" panose="02030602050306030303" pitchFamily="18" charset="0"/>
                <a:ea typeface="Calibri" panose="020F0502020204030204" pitchFamily="34" charset="0"/>
              </a:rPr>
              <a:t> is working as Chief Medical Officer at Health Innovation Corporation.</a:t>
            </a:r>
          </a:p>
          <a:p>
            <a:r>
              <a:rPr lang="en-US" kern="100">
                <a:solidFill>
                  <a:srgbClr val="FFFFFF"/>
                </a:solidFill>
                <a:effectLst/>
                <a:latin typeface="Constantia" panose="02030602050306030303" pitchFamily="18" charset="0"/>
                <a:ea typeface="Calibri" panose="020F0502020204030204" pitchFamily="34" charset="0"/>
              </a:rPr>
              <a:t>Manages the 1-billion-dollar healthcare industry of New York City</a:t>
            </a:r>
            <a:endParaRPr lang="en-IN" kern="100">
              <a:solidFill>
                <a:srgbClr val="FFFFFF"/>
              </a:solidFill>
              <a:effectLst/>
              <a:latin typeface="Constantia" panose="02030602050306030303" pitchFamily="18" charset="0"/>
              <a:ea typeface="Calibri" panose="020F0502020204030204" pitchFamily="34" charset="0"/>
            </a:endParaRPr>
          </a:p>
          <a:p>
            <a:r>
              <a:rPr lang="en-IN" b="1" kern="100">
                <a:solidFill>
                  <a:srgbClr val="FFFFFF"/>
                </a:solidFill>
                <a:latin typeface="Constantia" panose="02030602050306030303" pitchFamily="18" charset="0"/>
                <a:ea typeface="Calibri" panose="020F0502020204030204" pitchFamily="34" charset="0"/>
              </a:rPr>
              <a:t>Motivation of the sponsor</a:t>
            </a:r>
            <a:r>
              <a:rPr lang="en-IN" kern="100">
                <a:solidFill>
                  <a:srgbClr val="FFFFFF"/>
                </a:solidFill>
                <a:latin typeface="Constantia" panose="02030602050306030303" pitchFamily="18" charset="0"/>
                <a:ea typeface="Calibri" panose="020F0502020204030204" pitchFamily="34" charset="0"/>
              </a:rPr>
              <a:t>:  To help people choose the right health provider of their choice</a:t>
            </a:r>
            <a:endParaRPr lang="en-IN" kern="100">
              <a:solidFill>
                <a:srgbClr val="FFFFFF"/>
              </a:solidFill>
              <a:effectLst/>
              <a:latin typeface="Constantia" panose="02030602050306030303" pitchFamily="18" charset="0"/>
              <a:ea typeface="Calibri" panose="020F0502020204030204" pitchFamily="34" charset="0"/>
            </a:endParaRPr>
          </a:p>
        </p:txBody>
      </p:sp>
      <p:pic>
        <p:nvPicPr>
          <p:cNvPr id="3" name="Picture 2" descr="A close-up of a logo&#10;&#10;Description automatically generated">
            <a:extLst>
              <a:ext uri="{FF2B5EF4-FFF2-40B4-BE49-F238E27FC236}">
                <a16:creationId xmlns:a16="http://schemas.microsoft.com/office/drawing/2014/main" id="{A3E94015-AEDD-A223-A86E-1EF083820779}"/>
              </a:ext>
            </a:extLst>
          </p:cNvPr>
          <p:cNvPicPr>
            <a:picLocks noChangeAspect="1"/>
          </p:cNvPicPr>
          <p:nvPr/>
        </p:nvPicPr>
        <p:blipFill>
          <a:blip r:embed="rId3"/>
          <a:stretch>
            <a:fillRect/>
          </a:stretch>
        </p:blipFill>
        <p:spPr>
          <a:xfrm>
            <a:off x="10109200" y="127000"/>
            <a:ext cx="1729318" cy="584199"/>
          </a:xfrm>
          <a:prstGeom prst="rect">
            <a:avLst/>
          </a:prstGeom>
        </p:spPr>
      </p:pic>
    </p:spTree>
    <p:extLst>
      <p:ext uri="{BB962C8B-B14F-4D97-AF65-F5344CB8AC3E}">
        <p14:creationId xmlns:p14="http://schemas.microsoft.com/office/powerpoint/2010/main" val="42772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30D42-A55B-2C80-8E4C-A1FCE7CA86A8}"/>
              </a:ext>
            </a:extLst>
          </p:cNvPr>
          <p:cNvSpPr>
            <a:spLocks noGrp="1"/>
          </p:cNvSpPr>
          <p:nvPr>
            <p:ph type="title"/>
          </p:nvPr>
        </p:nvSpPr>
        <p:spPr/>
        <p:txBody>
          <a:bodyPr/>
          <a:lstStyle/>
          <a:p>
            <a:r>
              <a:rPr lang="en-US" b="1" dirty="0">
                <a:latin typeface="Constantia" panose="02030602050306030303" pitchFamily="18" charset="0"/>
              </a:rPr>
              <a:t>3-Minute Story</a:t>
            </a:r>
          </a:p>
        </p:txBody>
      </p:sp>
      <p:sp>
        <p:nvSpPr>
          <p:cNvPr id="3" name="Content Placeholder 2">
            <a:extLst>
              <a:ext uri="{FF2B5EF4-FFF2-40B4-BE49-F238E27FC236}">
                <a16:creationId xmlns:a16="http://schemas.microsoft.com/office/drawing/2014/main" id="{56218525-1284-A8E9-289B-FD88274309EB}"/>
              </a:ext>
            </a:extLst>
          </p:cNvPr>
          <p:cNvSpPr>
            <a:spLocks noGrp="1"/>
          </p:cNvSpPr>
          <p:nvPr>
            <p:ph idx="1"/>
          </p:nvPr>
        </p:nvSpPr>
        <p:spPr/>
        <p:txBody>
          <a:bodyPr>
            <a:normAutofit/>
          </a:bodyPr>
          <a:lstStyle/>
          <a:p>
            <a:pPr marL="0" indent="0" algn="just">
              <a:lnSpc>
                <a:spcPct val="120000"/>
              </a:lnSpc>
              <a:buNone/>
            </a:pPr>
            <a:r>
              <a:rPr lang="en-IN" sz="1200" b="0" i="0" u="none" strike="noStrike" dirty="0">
                <a:effectLst/>
                <a:latin typeface="Constantia" panose="02030602050306030303" pitchFamily="18" charset="0"/>
              </a:rPr>
              <a:t>Olivia Mitchell is the Chief Medical Officer at Healthcare Innovation, and she has a mission to make healthcare </a:t>
            </a:r>
            <a:r>
              <a:rPr lang="en-IN" sz="1200" dirty="0">
                <a:latin typeface="Constantia" panose="02030602050306030303" pitchFamily="18" charset="0"/>
              </a:rPr>
              <a:t>simple and accessible </a:t>
            </a:r>
            <a:r>
              <a:rPr lang="en-IN" sz="1200" b="0" i="0" u="none" strike="noStrike" dirty="0">
                <a:effectLst/>
                <a:latin typeface="Constantia" panose="02030602050306030303" pitchFamily="18" charset="0"/>
              </a:rPr>
              <a:t>for everyone in New York State. She has a $1 billion budget to manage healthcare, but she faces a big challenge—the city's healthcare system is complicated. There are hospitals, clinics, and other facilities, all owned by different groups like not-for-profit corporations, business corporations, private companies, and individuals. This can make it really confusing for people who need to find the right healthcare quickly.</a:t>
            </a:r>
          </a:p>
          <a:p>
            <a:pPr marL="0" indent="0" algn="just">
              <a:lnSpc>
                <a:spcPct val="120000"/>
              </a:lnSpc>
              <a:buNone/>
            </a:pPr>
            <a:r>
              <a:rPr lang="en-IN" sz="1200" b="0" i="0" u="none" strike="noStrike" dirty="0">
                <a:effectLst/>
                <a:latin typeface="Constantia" panose="02030602050306030303" pitchFamily="18" charset="0"/>
              </a:rPr>
              <a:t>Olivia wanted a team of analysts to analyse healthcare data and help her find a solution called the NYC HealthCare Navigator. It's a dashboard that helps people find healthcare in New York State. The dashboard has a simple map showing where all the healthcare facilities are located. It also has a recommendation feature that helps users find the best places to go for their healthcare needs. People can see what services each facility offers, making it easier to choose the right one.</a:t>
            </a:r>
          </a:p>
          <a:p>
            <a:pPr marL="0" indent="0" algn="just">
              <a:lnSpc>
                <a:spcPct val="120000"/>
              </a:lnSpc>
              <a:buNone/>
            </a:pPr>
            <a:r>
              <a:rPr lang="en-IN" sz="1200" b="0" i="0" u="none" strike="noStrike" dirty="0">
                <a:effectLst/>
                <a:latin typeface="Constantia" panose="02030602050306030303" pitchFamily="18" charset="0"/>
              </a:rPr>
              <a:t>The NYC HealthCare Navigator isn't just for patients and families—it also helps healthcare professionals like Olivia and various policymakers as well. With this dashboard, Olivia can see where there are gaps in healthcare services and where she should focus her company's resources. It's a tool that makes the whole healthcare system easier to understand.</a:t>
            </a:r>
          </a:p>
          <a:p>
            <a:pPr marL="0" indent="0" algn="just">
              <a:lnSpc>
                <a:spcPct val="120000"/>
              </a:lnSpc>
              <a:buNone/>
            </a:pPr>
            <a:r>
              <a:rPr lang="en-IN" sz="1200" b="0" i="0" u="none" strike="noStrike" dirty="0">
                <a:effectLst/>
                <a:latin typeface="Constantia" panose="02030602050306030303" pitchFamily="18" charset="0"/>
              </a:rPr>
              <a:t>Now, Olivia can make better decisions. She can find the best places to open new facilities and ensure that everyone in New York City has access to the healthcare they need. The dashboard helps families find care for their loved ones, students find nearby clinics, and healthcare professionals understand where to focus their efforts.</a:t>
            </a:r>
          </a:p>
        </p:txBody>
      </p:sp>
      <p:pic>
        <p:nvPicPr>
          <p:cNvPr id="8" name="Picture 7" descr="A close-up of a logo&#10;&#10;Description automatically generated">
            <a:extLst>
              <a:ext uri="{FF2B5EF4-FFF2-40B4-BE49-F238E27FC236}">
                <a16:creationId xmlns:a16="http://schemas.microsoft.com/office/drawing/2014/main" id="{C017CC27-307B-FACA-5DFE-A0EC84378D27}"/>
              </a:ext>
            </a:extLst>
          </p:cNvPr>
          <p:cNvPicPr>
            <a:picLocks noChangeAspect="1"/>
          </p:cNvPicPr>
          <p:nvPr/>
        </p:nvPicPr>
        <p:blipFill>
          <a:blip r:embed="rId2"/>
          <a:stretch>
            <a:fillRect/>
          </a:stretch>
        </p:blipFill>
        <p:spPr>
          <a:xfrm>
            <a:off x="10109200" y="127000"/>
            <a:ext cx="1729318" cy="584199"/>
          </a:xfrm>
          <a:prstGeom prst="rect">
            <a:avLst/>
          </a:prstGeom>
        </p:spPr>
      </p:pic>
    </p:spTree>
    <p:extLst>
      <p:ext uri="{BB962C8B-B14F-4D97-AF65-F5344CB8AC3E}">
        <p14:creationId xmlns:p14="http://schemas.microsoft.com/office/powerpoint/2010/main" val="113034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map&#10;&#10;Description automatically generated">
            <a:extLst>
              <a:ext uri="{FF2B5EF4-FFF2-40B4-BE49-F238E27FC236}">
                <a16:creationId xmlns:a16="http://schemas.microsoft.com/office/drawing/2014/main" id="{854760B2-EDE4-B1CF-77E3-128636A8306E}"/>
              </a:ext>
            </a:extLst>
          </p:cNvPr>
          <p:cNvPicPr>
            <a:picLocks noGrp="1" noChangeAspect="1"/>
          </p:cNvPicPr>
          <p:nvPr>
            <p:ph idx="1"/>
          </p:nvPr>
        </p:nvPicPr>
        <p:blipFill>
          <a:blip r:embed="rId2"/>
          <a:stretch>
            <a:fillRect/>
          </a:stretch>
        </p:blipFill>
        <p:spPr>
          <a:xfrm>
            <a:off x="436419" y="0"/>
            <a:ext cx="11235628" cy="6858000"/>
          </a:xfrm>
        </p:spPr>
      </p:pic>
    </p:spTree>
    <p:extLst>
      <p:ext uri="{BB962C8B-B14F-4D97-AF65-F5344CB8AC3E}">
        <p14:creationId xmlns:p14="http://schemas.microsoft.com/office/powerpoint/2010/main" val="267396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CCCDCCF-DDE7-4FF9-BA8E-DFD3AC93A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esk with stethoscope and computer keyboard">
            <a:extLst>
              <a:ext uri="{FF2B5EF4-FFF2-40B4-BE49-F238E27FC236}">
                <a16:creationId xmlns:a16="http://schemas.microsoft.com/office/drawing/2014/main" id="{3B9951EB-143B-3299-02EF-FE3FFD65D55E}"/>
              </a:ext>
            </a:extLst>
          </p:cNvPr>
          <p:cNvPicPr>
            <a:picLocks noChangeAspect="1"/>
          </p:cNvPicPr>
          <p:nvPr/>
        </p:nvPicPr>
        <p:blipFill rotWithShape="1">
          <a:blip r:embed="rId2"/>
          <a:srcRect t="996" r="-1" b="14713"/>
          <a:stretch/>
        </p:blipFill>
        <p:spPr>
          <a:xfrm>
            <a:off x="20" y="1"/>
            <a:ext cx="12188932" cy="6858000"/>
          </a:xfrm>
          <a:prstGeom prst="rect">
            <a:avLst/>
          </a:prstGeom>
        </p:spPr>
      </p:pic>
      <p:sp>
        <p:nvSpPr>
          <p:cNvPr id="20" name="Rectangle 19">
            <a:extLst>
              <a:ext uri="{FF2B5EF4-FFF2-40B4-BE49-F238E27FC236}">
                <a16:creationId xmlns:a16="http://schemas.microsoft.com/office/drawing/2014/main" id="{C2352FE0-ACFA-479E-A574-CED1C035D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32BFB6C-72C0-ADB1-75F8-C0C5CD3CFDDA}"/>
              </a:ext>
            </a:extLst>
          </p:cNvPr>
          <p:cNvSpPr>
            <a:spLocks noGrp="1"/>
          </p:cNvSpPr>
          <p:nvPr>
            <p:ph type="title"/>
          </p:nvPr>
        </p:nvSpPr>
        <p:spPr>
          <a:xfrm>
            <a:off x="252919" y="1123837"/>
            <a:ext cx="2947482" cy="4601183"/>
          </a:xfrm>
        </p:spPr>
        <p:txBody>
          <a:bodyPr>
            <a:normAutofit/>
          </a:bodyPr>
          <a:lstStyle/>
          <a:p>
            <a:r>
              <a:rPr lang="en-US" b="1" dirty="0">
                <a:latin typeface="Constantia" panose="02030602050306030303" pitchFamily="18" charset="0"/>
              </a:rPr>
              <a:t>Conclusion</a:t>
            </a:r>
          </a:p>
        </p:txBody>
      </p:sp>
      <p:sp>
        <p:nvSpPr>
          <p:cNvPr id="22" name="Rectangle 21">
            <a:extLst>
              <a:ext uri="{FF2B5EF4-FFF2-40B4-BE49-F238E27FC236}">
                <a16:creationId xmlns:a16="http://schemas.microsoft.com/office/drawing/2014/main" id="{401F5979-1992-492E-ABBD-62EBC101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E0AE776B-3AC0-8E3B-EFCF-BACFC8B6F467}"/>
              </a:ext>
            </a:extLst>
          </p:cNvPr>
          <p:cNvSpPr>
            <a:spLocks noGrp="1"/>
          </p:cNvSpPr>
          <p:nvPr>
            <p:ph idx="1"/>
          </p:nvPr>
        </p:nvSpPr>
        <p:spPr>
          <a:xfrm>
            <a:off x="3869268" y="864108"/>
            <a:ext cx="7315200" cy="5120640"/>
          </a:xfrm>
        </p:spPr>
        <p:txBody>
          <a:bodyPr>
            <a:normAutofit/>
          </a:bodyPr>
          <a:lstStyle/>
          <a:p>
            <a:pPr marL="0" indent="0" algn="just">
              <a:buNone/>
            </a:pPr>
            <a:r>
              <a:rPr lang="en-US" dirty="0">
                <a:latin typeface="Constantia" panose="02030602050306030303" pitchFamily="18" charset="0"/>
              </a:rPr>
              <a:t>The NYC HealthCare Navigator has transformed healthcare access in New York City. Led by Olivia Mitchell, the Chief Medical Officer at Healthcare Innovation, this dashboard simplifies the city's complex healthcare system, providing a user-friendly map of all healthcare facilities. It allows patients and families to easily find the right services and offers recommendations for the best facilities. Healthcare professionals and policymakers can use the dashboard to identify gaps in healthcare and make data-driven decisions. This innovative solution ensures quality healthcare is accessible to all New Yorkers, guiding Healthcare Innovation's efforts to improve healthcare equity and resource allocation across the city.</a:t>
            </a:r>
          </a:p>
        </p:txBody>
      </p:sp>
      <p:sp>
        <p:nvSpPr>
          <p:cNvPr id="24" name="Rectangle 23">
            <a:extLst>
              <a:ext uri="{FF2B5EF4-FFF2-40B4-BE49-F238E27FC236}">
                <a16:creationId xmlns:a16="http://schemas.microsoft.com/office/drawing/2014/main" id="{377CB93F-A0E2-4BBE-B2FC-E93932C7E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descr="A close-up of a logo&#10;&#10;Description automatically generated">
            <a:extLst>
              <a:ext uri="{FF2B5EF4-FFF2-40B4-BE49-F238E27FC236}">
                <a16:creationId xmlns:a16="http://schemas.microsoft.com/office/drawing/2014/main" id="{A0872252-2C6F-76FE-42A4-78C663240C2F}"/>
              </a:ext>
            </a:extLst>
          </p:cNvPr>
          <p:cNvPicPr>
            <a:picLocks noChangeAspect="1"/>
          </p:cNvPicPr>
          <p:nvPr/>
        </p:nvPicPr>
        <p:blipFill>
          <a:blip r:embed="rId3"/>
          <a:stretch>
            <a:fillRect/>
          </a:stretch>
        </p:blipFill>
        <p:spPr>
          <a:xfrm>
            <a:off x="10109200" y="127000"/>
            <a:ext cx="1729318" cy="584199"/>
          </a:xfrm>
          <a:prstGeom prst="rect">
            <a:avLst/>
          </a:prstGeom>
        </p:spPr>
      </p:pic>
    </p:spTree>
    <p:extLst>
      <p:ext uri="{BB962C8B-B14F-4D97-AF65-F5344CB8AC3E}">
        <p14:creationId xmlns:p14="http://schemas.microsoft.com/office/powerpoint/2010/main" val="168492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92E7F66-1911-D614-7988-2C36ACE15289}"/>
              </a:ext>
            </a:extLst>
          </p:cNvPr>
          <p:cNvSpPr>
            <a:spLocks noGrp="1"/>
          </p:cNvSpPr>
          <p:nvPr>
            <p:ph type="dt" sz="half" idx="10"/>
          </p:nvPr>
        </p:nvSpPr>
        <p:spPr/>
        <p:txBody>
          <a:bodyPr/>
          <a:lstStyle/>
          <a:p>
            <a:fld id="{79D44673-3D7D-4DA4-8694-3884C26BCA78}" type="datetime1">
              <a:rPr lang="en-US" smtClean="0"/>
              <a:t>5/6/24</a:t>
            </a:fld>
            <a:endParaRPr lang="en-US"/>
          </a:p>
        </p:txBody>
      </p:sp>
      <p:sp>
        <p:nvSpPr>
          <p:cNvPr id="5" name="Footer Placeholder 4">
            <a:extLst>
              <a:ext uri="{FF2B5EF4-FFF2-40B4-BE49-F238E27FC236}">
                <a16:creationId xmlns:a16="http://schemas.microsoft.com/office/drawing/2014/main" id="{6705DC34-4305-9ECE-EAAE-76E2C11E9F0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550C740-8868-2E81-C9ED-A959E9A7019F}"/>
              </a:ext>
            </a:extLst>
          </p:cNvPr>
          <p:cNvSpPr>
            <a:spLocks noGrp="1"/>
          </p:cNvSpPr>
          <p:nvPr>
            <p:ph type="sldNum" sz="quarter" idx="12"/>
          </p:nvPr>
        </p:nvSpPr>
        <p:spPr/>
        <p:txBody>
          <a:bodyPr/>
          <a:lstStyle/>
          <a:p>
            <a:fld id="{DFDF98CC-160E-494C-8C3C-8CDC5FA257DE}" type="slidenum">
              <a:rPr lang="en-US" smtClean="0"/>
              <a:t>8</a:t>
            </a:fld>
            <a:endParaRPr lang="en-US"/>
          </a:p>
        </p:txBody>
      </p:sp>
      <p:pic>
        <p:nvPicPr>
          <p:cNvPr id="1026" name="Picture 2" descr="Thank you Doctors and Nurses ♥ by Hellen Espinoza on Dribbble">
            <a:extLst>
              <a:ext uri="{FF2B5EF4-FFF2-40B4-BE49-F238E27FC236}">
                <a16:creationId xmlns:a16="http://schemas.microsoft.com/office/drawing/2014/main" id="{DECB49E4-69BC-BF7D-0E37-AED9CE6C13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logo&#10;&#10;Description automatically generated">
            <a:extLst>
              <a:ext uri="{FF2B5EF4-FFF2-40B4-BE49-F238E27FC236}">
                <a16:creationId xmlns:a16="http://schemas.microsoft.com/office/drawing/2014/main" id="{B0C7E694-C73D-00CC-C170-66AEBA85CCA9}"/>
              </a:ext>
            </a:extLst>
          </p:cNvPr>
          <p:cNvPicPr>
            <a:picLocks noChangeAspect="1"/>
          </p:cNvPicPr>
          <p:nvPr/>
        </p:nvPicPr>
        <p:blipFill>
          <a:blip r:embed="rId3"/>
          <a:stretch>
            <a:fillRect/>
          </a:stretch>
        </p:blipFill>
        <p:spPr>
          <a:xfrm>
            <a:off x="10109200" y="127000"/>
            <a:ext cx="1729318" cy="584199"/>
          </a:xfrm>
          <a:prstGeom prst="rect">
            <a:avLst/>
          </a:prstGeom>
        </p:spPr>
      </p:pic>
    </p:spTree>
    <p:extLst>
      <p:ext uri="{BB962C8B-B14F-4D97-AF65-F5344CB8AC3E}">
        <p14:creationId xmlns:p14="http://schemas.microsoft.com/office/powerpoint/2010/main" val="357058725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355</TotalTime>
  <Words>699</Words>
  <Application>Microsoft Macintosh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Constantia</vt:lpstr>
      <vt:lpstr>Corbel</vt:lpstr>
      <vt:lpstr>Wingdings 2</vt:lpstr>
      <vt:lpstr>Frame</vt:lpstr>
      <vt:lpstr>NYC Healthcare Navigator</vt:lpstr>
      <vt:lpstr>About this Project</vt:lpstr>
      <vt:lpstr>Dataset Summary</vt:lpstr>
      <vt:lpstr>Project Sponsor</vt:lpstr>
      <vt:lpstr>3-Minute Story</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 Healthcare Navigator</dc:title>
  <dc:creator>Ansuman Patnaik</dc:creator>
  <cp:lastModifiedBy>Ansuman Patnaik</cp:lastModifiedBy>
  <cp:revision>2</cp:revision>
  <dcterms:created xsi:type="dcterms:W3CDTF">2024-05-06T01:50:10Z</dcterms:created>
  <dcterms:modified xsi:type="dcterms:W3CDTF">2024-05-06T07:47:16Z</dcterms:modified>
</cp:coreProperties>
</file>